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7" r:id="rId2"/>
    <p:sldId id="338" r:id="rId3"/>
    <p:sldId id="337" r:id="rId4"/>
    <p:sldId id="341" r:id="rId5"/>
    <p:sldId id="339" r:id="rId6"/>
    <p:sldId id="340" r:id="rId7"/>
    <p:sldId id="343" r:id="rId8"/>
    <p:sldId id="345" r:id="rId9"/>
    <p:sldId id="346" r:id="rId10"/>
    <p:sldId id="347" r:id="rId11"/>
    <p:sldId id="344" r:id="rId12"/>
    <p:sldId id="348" r:id="rId13"/>
    <p:sldId id="349" r:id="rId14"/>
    <p:sldId id="351" r:id="rId15"/>
    <p:sldId id="353" r:id="rId16"/>
    <p:sldId id="352" r:id="rId17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Eras Light ITC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110E8F1-5405-46EE-BC7E-48C2E379F5A1}">
          <p14:sldIdLst>
            <p14:sldId id="307"/>
            <p14:sldId id="338"/>
            <p14:sldId id="337"/>
            <p14:sldId id="341"/>
            <p14:sldId id="339"/>
            <p14:sldId id="340"/>
            <p14:sldId id="343"/>
            <p14:sldId id="345"/>
            <p14:sldId id="346"/>
            <p14:sldId id="347"/>
            <p14:sldId id="344"/>
            <p14:sldId id="348"/>
            <p14:sldId id="349"/>
            <p14:sldId id="351"/>
            <p14:sldId id="353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000068"/>
    <a:srgbClr val="000086"/>
    <a:srgbClr val="CC99FF"/>
    <a:srgbClr val="707994"/>
    <a:srgbClr val="F3F3F7"/>
    <a:srgbClr val="C9C9D9"/>
    <a:srgbClr val="00008E"/>
    <a:srgbClr val="000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94" autoAdjust="0"/>
  </p:normalViewPr>
  <p:slideViewPr>
    <p:cSldViewPr showGuides="1">
      <p:cViewPr varScale="1">
        <p:scale>
          <a:sx n="78" d="100"/>
          <a:sy n="78" d="100"/>
        </p:scale>
        <p:origin x="150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6" d="100"/>
          <a:sy n="76" d="100"/>
        </p:scale>
        <p:origin x="-3318" y="-108"/>
      </p:cViewPr>
      <p:guideLst>
        <p:guide orient="horz" pos="3221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353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353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11C4217-ACC0-4646-B485-5A91E3880D4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48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353" y="3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52" y="4862556"/>
            <a:ext cx="5677404" cy="460367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95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5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353" y="9721812"/>
            <a:ext cx="3076251" cy="5111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8497" tIns="49248" rIns="98497" bIns="4924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A3CA73A-801C-41A8-AAE8-1B7626E539A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6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C4EEF-E741-4A4E-AFD5-5B1EBE927D70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523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8CC0F-1564-4578-AE0A-F0E26A38B42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30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1001E-C9AC-4E76-B48C-0F2BE5D1E3B2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05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D487D-470F-4913-A6F6-DAA28516D1E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43764B-B6F3-486A-B156-4AF0A561101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9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7FFAA-B9EC-4238-A5CA-49B155542C6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76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05059-CC43-40AF-A3D5-CFEA40E39B3C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1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8814B-D112-4414-9A9F-10D31AF41D9D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0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B08DA-866B-4E76-A284-111C76CC5FCE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6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7DDCA-9B25-4CC0-96B4-DA8D561F7BBB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61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AD4B7-34E4-4EBE-BB9B-DB957FA4D0B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2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A2895243-B6B6-429D-A131-C538D6481EF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wmv"/><Relationship Id="rId7" Type="http://schemas.openxmlformats.org/officeDocument/2006/relationships/image" Target="../media/image23.png"/><Relationship Id="rId2" Type="http://schemas.microsoft.com/office/2007/relationships/media" Target="../media/media3.wmv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1.xml"/><Relationship Id="rId7" Type="http://schemas.openxmlformats.org/officeDocument/2006/relationships/image" Target="../media/image2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4.xml"/><Relationship Id="rId7" Type="http://schemas.openxmlformats.org/officeDocument/2006/relationships/image" Target="../media/image2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1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1.jpg"/><Relationship Id="rId5" Type="http://schemas.openxmlformats.org/officeDocument/2006/relationships/tags" Target="../tags/tag29.xml"/><Relationship Id="rId15" Type="http://schemas.openxmlformats.org/officeDocument/2006/relationships/image" Target="../media/image33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6.xml"/><Relationship Id="rId7" Type="http://schemas.openxmlformats.org/officeDocument/2006/relationships/image" Target="../media/image3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1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18.png"/><Relationship Id="rId2" Type="http://schemas.microsoft.com/office/2007/relationships/media" Target="../media/media1.wmv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9.jp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7" Type="http://schemas.openxmlformats.org/officeDocument/2006/relationships/image" Target="../media/image22.png"/><Relationship Id="rId2" Type="http://schemas.microsoft.com/office/2007/relationships/media" Target="../media/media2.wmv"/><Relationship Id="rId1" Type="http://schemas.openxmlformats.org/officeDocument/2006/relationships/tags" Target="../tags/tag17.xml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79512" y="188640"/>
            <a:ext cx="8784976" cy="6480720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marL="0" indent="0" algn="ctr">
              <a:buNone/>
            </a:pPr>
            <a:endParaRPr lang="en-GB" sz="1000" b="1" dirty="0"/>
          </a:p>
          <a:p>
            <a:pPr algn="ctr">
              <a:buNone/>
            </a:pPr>
            <a:endParaRPr lang="en-GB" sz="2000" b="1" dirty="0">
              <a:solidFill>
                <a:srgbClr val="002147"/>
              </a:solidFill>
            </a:endParaRPr>
          </a:p>
          <a:p>
            <a:pPr algn="ctr">
              <a:buNone/>
            </a:pPr>
            <a:r>
              <a:rPr lang="en-GB" sz="2800" b="1" dirty="0">
                <a:solidFill>
                  <a:srgbClr val="002147"/>
                </a:solidFill>
              </a:rPr>
              <a:t>Case Study in Scientific Computing</a:t>
            </a:r>
          </a:p>
          <a:p>
            <a:pPr algn="ctr">
              <a:buNone/>
            </a:pPr>
            <a:endParaRPr lang="en-GB" sz="14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10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10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b="1" dirty="0">
              <a:solidFill>
                <a:srgbClr val="002147"/>
              </a:solidFill>
            </a:endParaRPr>
          </a:p>
          <a:p>
            <a:pPr algn="ctr">
              <a:buNone/>
            </a:pPr>
            <a:endParaRPr lang="en-GB" sz="2800" dirty="0"/>
          </a:p>
          <a:p>
            <a:pPr algn="ctr">
              <a:buNone/>
            </a:pPr>
            <a:r>
              <a:rPr lang="en-GB" sz="2800" dirty="0"/>
              <a:t>By Brady, Georgia and Markus</a:t>
            </a:r>
          </a:p>
          <a:p>
            <a:pPr marL="0" indent="0" algn="ctr">
              <a:buNone/>
            </a:pPr>
            <a:endParaRPr lang="en-GB" sz="30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756" y="264417"/>
            <a:ext cx="2584450" cy="80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9" y="266700"/>
            <a:ext cx="1679161" cy="85503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7305C1-2A8F-4C11-B4C9-9101F68833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420888"/>
            <a:ext cx="4104456" cy="256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8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FB826A6-42AC-4DD7-8985-639637B199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3" y="5601241"/>
            <a:ext cx="6188553" cy="310985"/>
          </a:xfrm>
          <a:prstGeom prst="rect">
            <a:avLst/>
          </a:prstGeom>
        </p:spPr>
      </p:pic>
      <p:pic>
        <p:nvPicPr>
          <p:cNvPr id="2" name="Heat">
            <a:hlinkClick r:id="" action="ppaction://media"/>
            <a:extLst>
              <a:ext uri="{FF2B5EF4-FFF2-40B4-BE49-F238E27FC236}">
                <a16:creationId xmlns:a16="http://schemas.microsoft.com/office/drawing/2014/main" id="{7BC574CE-600A-4998-8518-DA3580C7482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22804" y="1196752"/>
            <a:ext cx="3734469" cy="37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Test to Validate Implementation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41F9D9F3-FDDD-4F0F-B09A-7AD7F26E53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14" y="2228134"/>
            <a:ext cx="6947799" cy="195532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E7BADB9-E06B-4156-8BEF-141C699FB0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71" y="1359691"/>
            <a:ext cx="7415471" cy="5102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2E97249-0316-40BB-95AE-DA28CA4CCC6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414320"/>
            <a:ext cx="6818068" cy="16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7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Problem 2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DEB70FB6-DEE0-4307-8BBA-C1828F51E8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1070472"/>
            <a:ext cx="5472608" cy="169693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E29D9F50-59F0-4F92-9431-F69FA5C989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2991275"/>
            <a:ext cx="3960436" cy="229858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E9616F8-E86F-4D23-A010-34C4B641156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5674440"/>
            <a:ext cx="2528793" cy="2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9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Domain for Problem 2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A8CF5A1-29D1-4A76-86DC-392F83CB99BF}"/>
              </a:ext>
            </a:extLst>
          </p:cNvPr>
          <p:cNvCxnSpPr/>
          <p:nvPr/>
        </p:nvCxnSpPr>
        <p:spPr>
          <a:xfrm>
            <a:off x="1691680" y="2564904"/>
            <a:ext cx="0" cy="2016224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A70C708-7873-4C6F-A040-FE6E2A2B8CF3}"/>
              </a:ext>
            </a:extLst>
          </p:cNvPr>
          <p:cNvCxnSpPr/>
          <p:nvPr/>
        </p:nvCxnSpPr>
        <p:spPr>
          <a:xfrm>
            <a:off x="8172400" y="2564904"/>
            <a:ext cx="0" cy="2016224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14D752F-384F-4AED-BAB0-3435192478A1}"/>
              </a:ext>
            </a:extLst>
          </p:cNvPr>
          <p:cNvCxnSpPr/>
          <p:nvPr/>
        </p:nvCxnSpPr>
        <p:spPr>
          <a:xfrm>
            <a:off x="1691680" y="4581128"/>
            <a:ext cx="648072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EB8E4D3-9ED4-4EF4-958F-8A3141224CE9}"/>
              </a:ext>
            </a:extLst>
          </p:cNvPr>
          <p:cNvCxnSpPr>
            <a:cxnSpLocks/>
          </p:cNvCxnSpPr>
          <p:nvPr/>
        </p:nvCxnSpPr>
        <p:spPr>
          <a:xfrm>
            <a:off x="1691680" y="2564904"/>
            <a:ext cx="288032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8CB555A-5C2E-4B18-A462-C9425425BA7D}"/>
              </a:ext>
            </a:extLst>
          </p:cNvPr>
          <p:cNvCxnSpPr/>
          <p:nvPr/>
        </p:nvCxnSpPr>
        <p:spPr>
          <a:xfrm>
            <a:off x="4572000" y="2564904"/>
            <a:ext cx="0" cy="50405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3205DB9A-17F5-4A10-8F52-A952F8FF40BF}"/>
              </a:ext>
            </a:extLst>
          </p:cNvPr>
          <p:cNvCxnSpPr/>
          <p:nvPr/>
        </p:nvCxnSpPr>
        <p:spPr>
          <a:xfrm>
            <a:off x="6732240" y="2564904"/>
            <a:ext cx="0" cy="50405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942BE1-0F3F-410D-ACF3-CD789BF9C525}"/>
              </a:ext>
            </a:extLst>
          </p:cNvPr>
          <p:cNvCxnSpPr/>
          <p:nvPr/>
        </p:nvCxnSpPr>
        <p:spPr>
          <a:xfrm>
            <a:off x="4572000" y="3068960"/>
            <a:ext cx="216024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8EB00A3-EE00-4753-B3E1-949FDF1AFBB2}"/>
              </a:ext>
            </a:extLst>
          </p:cNvPr>
          <p:cNvCxnSpPr/>
          <p:nvPr/>
        </p:nvCxnSpPr>
        <p:spPr>
          <a:xfrm>
            <a:off x="6732240" y="2564904"/>
            <a:ext cx="1440160" cy="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C88DE925-F72F-4424-8962-E4D831665F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27" y="3569782"/>
            <a:ext cx="462526" cy="51052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497990F-2CED-4AD4-849B-64513BED70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2" y="3471923"/>
            <a:ext cx="223999" cy="202181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C9323D0-3205-4B6D-80F6-8EB4BB915A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9" y="2282828"/>
            <a:ext cx="240762" cy="21181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9329CE09-4954-4324-BF3A-CE4344C835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97" y="2239666"/>
            <a:ext cx="242286" cy="21485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57D4632-161A-4ECA-8D10-4250885851C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27" y="2690103"/>
            <a:ext cx="242286" cy="214857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F8A0C0EC-0456-4387-88DA-0AB6B56C053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17" y="2690102"/>
            <a:ext cx="242286" cy="214857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D9A4769-0159-4FF4-BDDB-342A57B69AF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672" y="2810314"/>
            <a:ext cx="242286" cy="214857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FD2614D-E201-42B1-A141-39573D933F9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27" y="4676677"/>
            <a:ext cx="242286" cy="21485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60F17DB4-9911-4B41-9870-C90136A69D8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21" y="3471923"/>
            <a:ext cx="242286" cy="2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3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Solution Strategy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93D711E-41BF-4348-BE15-C8FC3E6362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2210436"/>
            <a:ext cx="5120724" cy="15140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1716BDC-0C37-4B76-B502-A114994E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15" y="4005065"/>
            <a:ext cx="3861361" cy="207025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10D8A934-6405-43A1-A348-5A4E088F0EC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4" y="1093314"/>
            <a:ext cx="7548165" cy="758319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189823F4-709D-49EC-A82C-40E6438175F7}"/>
              </a:ext>
            </a:extLst>
          </p:cNvPr>
          <p:cNvSpPr/>
          <p:nvPr/>
        </p:nvSpPr>
        <p:spPr>
          <a:xfrm>
            <a:off x="2214315" y="2063377"/>
            <a:ext cx="54932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C9E4B36-65E0-4531-A366-2445AE34D103}"/>
              </a:ext>
            </a:extLst>
          </p:cNvPr>
          <p:cNvSpPr/>
          <p:nvPr/>
        </p:nvSpPr>
        <p:spPr>
          <a:xfrm>
            <a:off x="2214314" y="3871545"/>
            <a:ext cx="549329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897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7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E83495D-0762-490F-8576-92192D4F3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36" y="1465998"/>
            <a:ext cx="6530616" cy="408163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8611DDE-886C-4B82-AD53-FF2C0800FD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089" y="3140500"/>
            <a:ext cx="999619" cy="1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7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26520" y="842520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720CB6-8D5A-43F1-96EF-982CE657D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73888"/>
            <a:ext cx="5936358" cy="371022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1CA7019-D46C-4052-AE72-D934B0BFC72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26" y="1144336"/>
            <a:ext cx="1030786" cy="19234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090CB19-D799-4AE7-B7F8-227E8D4CE7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27" y="5521321"/>
            <a:ext cx="3296000" cy="2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17" y="1526336"/>
            <a:ext cx="7369843" cy="2066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397ACD8-DC8A-4B9C-BB94-AA5E85E9CB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42" y="4365105"/>
            <a:ext cx="1427302" cy="125783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7B04A0-1A1D-4D46-8CF3-0EC6D70356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8" y="4320848"/>
            <a:ext cx="2248610" cy="12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Method for 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672705A4-547B-4C16-AE39-8C86287276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63" y="1340771"/>
            <a:ext cx="7090242" cy="452562"/>
          </a:xfrm>
          <a:prstGeom prst="rect">
            <a:avLst/>
          </a:prstGeom>
        </p:spPr>
      </p:pic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D4AB1980-7E62-4CDA-9034-E0E701864CCE}"/>
              </a:ext>
            </a:extLst>
          </p:cNvPr>
          <p:cNvCxnSpPr/>
          <p:nvPr/>
        </p:nvCxnSpPr>
        <p:spPr>
          <a:xfrm flipV="1">
            <a:off x="2411760" y="3429000"/>
            <a:ext cx="2160240" cy="216024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Gerader Verbinder 82">
            <a:extLst>
              <a:ext uri="{FF2B5EF4-FFF2-40B4-BE49-F238E27FC236}">
                <a16:creationId xmlns:a16="http://schemas.microsoft.com/office/drawing/2014/main" id="{BD463AE4-8A9B-4640-B339-A77F6E0099DF}"/>
              </a:ext>
            </a:extLst>
          </p:cNvPr>
          <p:cNvCxnSpPr/>
          <p:nvPr/>
        </p:nvCxnSpPr>
        <p:spPr>
          <a:xfrm flipV="1">
            <a:off x="2651697" y="3457084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B8114E6F-EB84-4D01-92A3-A5C1C4B2072B}"/>
              </a:ext>
            </a:extLst>
          </p:cNvPr>
          <p:cNvCxnSpPr/>
          <p:nvPr/>
        </p:nvCxnSpPr>
        <p:spPr>
          <a:xfrm flipV="1">
            <a:off x="2902038" y="347112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B7F982AE-8EE1-4677-98CB-63B575DB71C5}"/>
              </a:ext>
            </a:extLst>
          </p:cNvPr>
          <p:cNvCxnSpPr/>
          <p:nvPr/>
        </p:nvCxnSpPr>
        <p:spPr>
          <a:xfrm flipV="1">
            <a:off x="3251943" y="3429000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Gerader Verbinder 89">
            <a:extLst>
              <a:ext uri="{FF2B5EF4-FFF2-40B4-BE49-F238E27FC236}">
                <a16:creationId xmlns:a16="http://schemas.microsoft.com/office/drawing/2014/main" id="{93085C05-105E-40F4-9E67-0A3F43577600}"/>
              </a:ext>
            </a:extLst>
          </p:cNvPr>
          <p:cNvCxnSpPr/>
          <p:nvPr/>
        </p:nvCxnSpPr>
        <p:spPr>
          <a:xfrm flipV="1">
            <a:off x="3491880" y="3457084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A00A7696-DCD3-4426-AA46-8482E829E438}"/>
              </a:ext>
            </a:extLst>
          </p:cNvPr>
          <p:cNvCxnSpPr/>
          <p:nvPr/>
        </p:nvCxnSpPr>
        <p:spPr>
          <a:xfrm flipV="1">
            <a:off x="3742221" y="347112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3FC1334A-6184-4B6C-BB60-9BA2812AD2BB}"/>
              </a:ext>
            </a:extLst>
          </p:cNvPr>
          <p:cNvCxnSpPr>
            <a:cxnSpLocks/>
          </p:cNvCxnSpPr>
          <p:nvPr/>
        </p:nvCxnSpPr>
        <p:spPr>
          <a:xfrm flipV="1">
            <a:off x="4096165" y="3457084"/>
            <a:ext cx="2064646" cy="211245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024EE462-D75F-4DF2-85A1-801D561D601D}"/>
              </a:ext>
            </a:extLst>
          </p:cNvPr>
          <p:cNvCxnSpPr/>
          <p:nvPr/>
        </p:nvCxnSpPr>
        <p:spPr>
          <a:xfrm flipV="1">
            <a:off x="4336102" y="343738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Gerader Verbinder 93">
            <a:extLst>
              <a:ext uri="{FF2B5EF4-FFF2-40B4-BE49-F238E27FC236}">
                <a16:creationId xmlns:a16="http://schemas.microsoft.com/office/drawing/2014/main" id="{AA47E7D3-D88A-4039-8F9C-D38EF85DF70E}"/>
              </a:ext>
            </a:extLst>
          </p:cNvPr>
          <p:cNvCxnSpPr/>
          <p:nvPr/>
        </p:nvCxnSpPr>
        <p:spPr>
          <a:xfrm flipV="1">
            <a:off x="4586443" y="3451428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34460E0C-9E48-4A73-9E42-D915ABCDF2E3}"/>
              </a:ext>
            </a:extLst>
          </p:cNvPr>
          <p:cNvCxnSpPr>
            <a:cxnSpLocks/>
          </p:cNvCxnSpPr>
          <p:nvPr/>
        </p:nvCxnSpPr>
        <p:spPr>
          <a:xfrm flipV="1">
            <a:off x="2411760" y="5583584"/>
            <a:ext cx="4349366" cy="47782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Gerader Verbinder 100">
            <a:extLst>
              <a:ext uri="{FF2B5EF4-FFF2-40B4-BE49-F238E27FC236}">
                <a16:creationId xmlns:a16="http://schemas.microsoft.com/office/drawing/2014/main" id="{0235C8EE-4F01-48D1-B3AB-37C7A0713F73}"/>
              </a:ext>
            </a:extLst>
          </p:cNvPr>
          <p:cNvCxnSpPr/>
          <p:nvPr/>
        </p:nvCxnSpPr>
        <p:spPr>
          <a:xfrm flipV="1">
            <a:off x="2411760" y="2996952"/>
            <a:ext cx="0" cy="2614716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20FB204F-2D8E-4118-A1FD-43284EAABB46}"/>
              </a:ext>
            </a:extLst>
          </p:cNvPr>
          <p:cNvCxnSpPr/>
          <p:nvPr/>
        </p:nvCxnSpPr>
        <p:spPr>
          <a:xfrm flipV="1">
            <a:off x="2526047" y="542457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D94D9F36-C76D-4E75-9AF6-EBE0E046DF67}"/>
              </a:ext>
            </a:extLst>
          </p:cNvPr>
          <p:cNvCxnSpPr/>
          <p:nvPr/>
        </p:nvCxnSpPr>
        <p:spPr>
          <a:xfrm flipV="1">
            <a:off x="2684804" y="5234958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FB2F0225-E185-4424-B593-431A02D8B08A}"/>
              </a:ext>
            </a:extLst>
          </p:cNvPr>
          <p:cNvCxnSpPr/>
          <p:nvPr/>
        </p:nvCxnSpPr>
        <p:spPr>
          <a:xfrm flipV="1">
            <a:off x="2872628" y="5045344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029741CB-DB46-4D1E-B31C-91E4C79B9CCF}"/>
              </a:ext>
            </a:extLst>
          </p:cNvPr>
          <p:cNvCxnSpPr/>
          <p:nvPr/>
        </p:nvCxnSpPr>
        <p:spPr>
          <a:xfrm flipV="1">
            <a:off x="3088455" y="487969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7" name="Gerader Verbinder 106">
            <a:extLst>
              <a:ext uri="{FF2B5EF4-FFF2-40B4-BE49-F238E27FC236}">
                <a16:creationId xmlns:a16="http://schemas.microsoft.com/office/drawing/2014/main" id="{85BBA879-80B9-4F55-910D-FBE6F62F4D20}"/>
              </a:ext>
            </a:extLst>
          </p:cNvPr>
          <p:cNvCxnSpPr/>
          <p:nvPr/>
        </p:nvCxnSpPr>
        <p:spPr>
          <a:xfrm flipV="1">
            <a:off x="3247212" y="4690078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F77A3EE3-EC01-4A2F-8D23-C1A54B32FD19}"/>
              </a:ext>
            </a:extLst>
          </p:cNvPr>
          <p:cNvCxnSpPr/>
          <p:nvPr/>
        </p:nvCxnSpPr>
        <p:spPr>
          <a:xfrm flipV="1">
            <a:off x="3435036" y="4500464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ED2EA546-2801-4DCF-94C8-CA3375E5A217}"/>
              </a:ext>
            </a:extLst>
          </p:cNvPr>
          <p:cNvCxnSpPr/>
          <p:nvPr/>
        </p:nvCxnSpPr>
        <p:spPr>
          <a:xfrm flipV="1">
            <a:off x="3614428" y="4347539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EFEF9290-2FA2-42D5-AF8A-9B461F67B9C0}"/>
              </a:ext>
            </a:extLst>
          </p:cNvPr>
          <p:cNvCxnSpPr/>
          <p:nvPr/>
        </p:nvCxnSpPr>
        <p:spPr>
          <a:xfrm flipV="1">
            <a:off x="3773185" y="4157925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8054901A-2C37-4274-A2A3-B34DA0677356}"/>
              </a:ext>
            </a:extLst>
          </p:cNvPr>
          <p:cNvCxnSpPr/>
          <p:nvPr/>
        </p:nvCxnSpPr>
        <p:spPr>
          <a:xfrm flipV="1">
            <a:off x="3961009" y="3968311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41264732-035B-485C-9274-3FCC85DFA2B0}"/>
              </a:ext>
            </a:extLst>
          </p:cNvPr>
          <p:cNvCxnSpPr/>
          <p:nvPr/>
        </p:nvCxnSpPr>
        <p:spPr>
          <a:xfrm flipV="1">
            <a:off x="4146508" y="3831526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77D401C-7F33-4334-BACC-5429DF1F13AC}"/>
              </a:ext>
            </a:extLst>
          </p:cNvPr>
          <p:cNvCxnSpPr/>
          <p:nvPr/>
        </p:nvCxnSpPr>
        <p:spPr>
          <a:xfrm flipV="1">
            <a:off x="4269868" y="3694742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D23B5AA4-3C4B-427C-8987-5C1E2AE0A51B}"/>
              </a:ext>
            </a:extLst>
          </p:cNvPr>
          <p:cNvCxnSpPr/>
          <p:nvPr/>
        </p:nvCxnSpPr>
        <p:spPr>
          <a:xfrm flipV="1">
            <a:off x="4428262" y="3526347"/>
            <a:ext cx="4190907" cy="58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26036BF4-87A7-4E57-A09D-5AFFDFA08B66}"/>
              </a:ext>
            </a:extLst>
          </p:cNvPr>
          <p:cNvCxnSpPr/>
          <p:nvPr/>
        </p:nvCxnSpPr>
        <p:spPr>
          <a:xfrm flipV="1">
            <a:off x="4864562" y="3437386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7" name="Gerader Verbinder 116">
            <a:extLst>
              <a:ext uri="{FF2B5EF4-FFF2-40B4-BE49-F238E27FC236}">
                <a16:creationId xmlns:a16="http://schemas.microsoft.com/office/drawing/2014/main" id="{3854F91E-815D-46A3-A6DA-E8843CA4D3F9}"/>
              </a:ext>
            </a:extLst>
          </p:cNvPr>
          <p:cNvCxnSpPr/>
          <p:nvPr/>
        </p:nvCxnSpPr>
        <p:spPr>
          <a:xfrm flipV="1">
            <a:off x="5122912" y="3417688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Gerader Verbinder 117">
            <a:extLst>
              <a:ext uri="{FF2B5EF4-FFF2-40B4-BE49-F238E27FC236}">
                <a16:creationId xmlns:a16="http://schemas.microsoft.com/office/drawing/2014/main" id="{FD47048E-1324-4311-B00A-6E0FB2121704}"/>
              </a:ext>
            </a:extLst>
          </p:cNvPr>
          <p:cNvCxnSpPr/>
          <p:nvPr/>
        </p:nvCxnSpPr>
        <p:spPr>
          <a:xfrm flipV="1">
            <a:off x="5358764" y="3426172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Gerader Verbinder 118">
            <a:extLst>
              <a:ext uri="{FF2B5EF4-FFF2-40B4-BE49-F238E27FC236}">
                <a16:creationId xmlns:a16="http://schemas.microsoft.com/office/drawing/2014/main" id="{57239149-0407-4305-92E5-AD6551329794}"/>
              </a:ext>
            </a:extLst>
          </p:cNvPr>
          <p:cNvCxnSpPr>
            <a:cxnSpLocks/>
          </p:cNvCxnSpPr>
          <p:nvPr/>
        </p:nvCxnSpPr>
        <p:spPr>
          <a:xfrm flipV="1">
            <a:off x="5634726" y="3437386"/>
            <a:ext cx="2133616" cy="211057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Gerader Verbinder 119">
            <a:extLst>
              <a:ext uri="{FF2B5EF4-FFF2-40B4-BE49-F238E27FC236}">
                <a16:creationId xmlns:a16="http://schemas.microsoft.com/office/drawing/2014/main" id="{19F42FBF-0869-4123-BAD1-36EC1C0F3C76}"/>
              </a:ext>
            </a:extLst>
          </p:cNvPr>
          <p:cNvCxnSpPr/>
          <p:nvPr/>
        </p:nvCxnSpPr>
        <p:spPr>
          <a:xfrm flipV="1">
            <a:off x="5859377" y="3416323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Gerader Verbinder 120">
            <a:extLst>
              <a:ext uri="{FF2B5EF4-FFF2-40B4-BE49-F238E27FC236}">
                <a16:creationId xmlns:a16="http://schemas.microsoft.com/office/drawing/2014/main" id="{24A8185D-14AB-4C06-BF03-96220329C2A9}"/>
              </a:ext>
            </a:extLst>
          </p:cNvPr>
          <p:cNvCxnSpPr/>
          <p:nvPr/>
        </p:nvCxnSpPr>
        <p:spPr>
          <a:xfrm flipV="1">
            <a:off x="6085771" y="3416323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8A4EA17B-2C78-4498-BA6D-8F73FF15A445}"/>
              </a:ext>
            </a:extLst>
          </p:cNvPr>
          <p:cNvCxnSpPr/>
          <p:nvPr/>
        </p:nvCxnSpPr>
        <p:spPr>
          <a:xfrm flipV="1">
            <a:off x="6304006" y="3406460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84A69007-9618-488E-BFEF-10236EAB0BCC}"/>
              </a:ext>
            </a:extLst>
          </p:cNvPr>
          <p:cNvCxnSpPr/>
          <p:nvPr/>
        </p:nvCxnSpPr>
        <p:spPr>
          <a:xfrm flipV="1">
            <a:off x="6507792" y="3426172"/>
            <a:ext cx="2160240" cy="21602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5" name="Grafik 124">
            <a:extLst>
              <a:ext uri="{FF2B5EF4-FFF2-40B4-BE49-F238E27FC236}">
                <a16:creationId xmlns:a16="http://schemas.microsoft.com/office/drawing/2014/main" id="{E387E3CB-C1F5-4E65-892E-85DBEF7C3A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1" y="2715820"/>
            <a:ext cx="79238" cy="160000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4163DE83-55A4-4A4B-8CB6-E735498B0B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69" y="5520834"/>
            <a:ext cx="128000" cy="114286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636B7F95-972A-4E88-BE0D-E75F63EB81F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71" y="3207438"/>
            <a:ext cx="118857" cy="163048"/>
          </a:xfrm>
          <a:prstGeom prst="rect">
            <a:avLst/>
          </a:prstGeom>
        </p:spPr>
      </p:pic>
      <p:cxnSp>
        <p:nvCxnSpPr>
          <p:cNvPr id="131" name="Gerader Verbinder 130">
            <a:extLst>
              <a:ext uri="{FF2B5EF4-FFF2-40B4-BE49-F238E27FC236}">
                <a16:creationId xmlns:a16="http://schemas.microsoft.com/office/drawing/2014/main" id="{C678AA3A-E13B-46A5-9042-91A834748A1F}"/>
              </a:ext>
            </a:extLst>
          </p:cNvPr>
          <p:cNvCxnSpPr/>
          <p:nvPr/>
        </p:nvCxnSpPr>
        <p:spPr>
          <a:xfrm>
            <a:off x="2282881" y="529333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C453C50E-76C6-4BAD-8186-239388AFE510}"/>
              </a:ext>
            </a:extLst>
          </p:cNvPr>
          <p:cNvCxnSpPr/>
          <p:nvPr/>
        </p:nvCxnSpPr>
        <p:spPr>
          <a:xfrm>
            <a:off x="2282881" y="5045344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D15EAB80-7760-404E-8754-1CE793D3599A}"/>
              </a:ext>
            </a:extLst>
          </p:cNvPr>
          <p:cNvCxnSpPr/>
          <p:nvPr/>
        </p:nvCxnSpPr>
        <p:spPr>
          <a:xfrm>
            <a:off x="2282881" y="479922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BB28E11F-CE7F-4E8E-A0BF-145AFCC9D8B7}"/>
              </a:ext>
            </a:extLst>
          </p:cNvPr>
          <p:cNvCxnSpPr/>
          <p:nvPr/>
        </p:nvCxnSpPr>
        <p:spPr>
          <a:xfrm>
            <a:off x="2282881" y="4571182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4D6E218F-F318-4CE2-BD80-D9C22680AD30}"/>
              </a:ext>
            </a:extLst>
          </p:cNvPr>
          <p:cNvCxnSpPr/>
          <p:nvPr/>
        </p:nvCxnSpPr>
        <p:spPr>
          <a:xfrm>
            <a:off x="2282881" y="432319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63BEC318-2249-4D03-A881-0C588C222B1F}"/>
              </a:ext>
            </a:extLst>
          </p:cNvPr>
          <p:cNvCxnSpPr/>
          <p:nvPr/>
        </p:nvCxnSpPr>
        <p:spPr>
          <a:xfrm>
            <a:off x="2282881" y="4077072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86B0BD8E-F44A-4CA5-99E0-2CD2EA42087E}"/>
              </a:ext>
            </a:extLst>
          </p:cNvPr>
          <p:cNvCxnSpPr/>
          <p:nvPr/>
        </p:nvCxnSpPr>
        <p:spPr>
          <a:xfrm>
            <a:off x="2282881" y="386459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4D107D9A-D7DC-4222-BA14-ADE15513D5DC}"/>
              </a:ext>
            </a:extLst>
          </p:cNvPr>
          <p:cNvCxnSpPr/>
          <p:nvPr/>
        </p:nvCxnSpPr>
        <p:spPr>
          <a:xfrm>
            <a:off x="2282881" y="3616610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7ABD23C3-7719-4FC2-8C6F-9B287C7467DD}"/>
              </a:ext>
            </a:extLst>
          </p:cNvPr>
          <p:cNvCxnSpPr/>
          <p:nvPr/>
        </p:nvCxnSpPr>
        <p:spPr>
          <a:xfrm>
            <a:off x="2282881" y="3370486"/>
            <a:ext cx="25775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3" name="Grafik 142">
            <a:extLst>
              <a:ext uri="{FF2B5EF4-FFF2-40B4-BE49-F238E27FC236}">
                <a16:creationId xmlns:a16="http://schemas.microsoft.com/office/drawing/2014/main" id="{0B99E9FC-33F5-4425-BC19-1F224F4A4C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03" y="4067309"/>
            <a:ext cx="247466" cy="223023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8E977CA8-E6EC-4C25-8C9C-CA9338112C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319" y="3003423"/>
            <a:ext cx="186118" cy="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5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Numerical Method for Problem 1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21" y="1402814"/>
            <a:ext cx="7206128" cy="472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1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Derived Finite Difference Scheme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81" y="1385893"/>
            <a:ext cx="7387679" cy="25440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C86837E-BF1F-4BD8-8C5D-DEB0063137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71" y="4422370"/>
            <a:ext cx="6501777" cy="130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37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Implementation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65" y="2336654"/>
            <a:ext cx="6194428" cy="218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8C5B5A-EF45-4372-8D2B-23AB23878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35" y="5624341"/>
            <a:ext cx="4165968" cy="252931"/>
          </a:xfrm>
          <a:prstGeom prst="rect">
            <a:avLst/>
          </a:prstGeom>
        </p:spPr>
      </p:pic>
      <p:pic>
        <p:nvPicPr>
          <p:cNvPr id="23" name="Flat_3D (1)">
            <a:hlinkClick r:id="" action="ppaction://media"/>
            <a:extLst>
              <a:ext uri="{FF2B5EF4-FFF2-40B4-BE49-F238E27FC236}">
                <a16:creationId xmlns:a16="http://schemas.microsoft.com/office/drawing/2014/main" id="{E6F48163-1A9C-4966-9220-3E7A1E1C428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4858" y="1358226"/>
            <a:ext cx="3387280" cy="33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4EB9CFD-32E7-4345-AB6E-1A3EF9FFD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88" y="1102027"/>
            <a:ext cx="5152311" cy="45082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78C5B5A-EF45-4372-8D2B-23AB23878F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635" y="5624341"/>
            <a:ext cx="4165968" cy="25293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BF19F2-2B93-4F89-BB1D-FB8B419F6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321995"/>
            <a:ext cx="894435" cy="1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rot="-5400000">
            <a:off x="4571544" y="-3744456"/>
            <a:ext cx="828000" cy="8316912"/>
          </a:xfrm>
          <a:prstGeom prst="rect">
            <a:avLst/>
          </a:prstGeom>
          <a:gradFill rotWithShape="1">
            <a:gsLst>
              <a:gs pos="0">
                <a:srgbClr val="8E8FB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792163" y="6453188"/>
            <a:ext cx="8316912" cy="0"/>
          </a:xfrm>
          <a:prstGeom prst="line">
            <a:avLst/>
          </a:prstGeom>
          <a:noFill/>
          <a:ln w="9525">
            <a:solidFill>
              <a:srgbClr val="8E8FB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noAutofit/>
          </a:bodyPr>
          <a:lstStyle/>
          <a:p>
            <a:endParaRPr lang="en-GB">
              <a:latin typeface="FoundrySterling-Medium" panose="00000500000000000000" pitchFamily="2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827088" cy="6858000"/>
          </a:xfrm>
          <a:prstGeom prst="rect">
            <a:avLst/>
          </a:prstGeom>
          <a:solidFill>
            <a:srgbClr val="002147"/>
          </a:solidFill>
          <a:ln>
            <a:noFill/>
          </a:ln>
        </p:spPr>
        <p:txBody>
          <a:bodyPr wrap="none" anchor="ctr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FoundrySterling-Medium" panose="00000500000000000000" pitchFamily="2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25846" y="5617"/>
            <a:ext cx="71926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002147"/>
                </a:solidFill>
                <a:latin typeface="FoundrySterling-Medium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Visualisation of Results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043607" y="980728"/>
            <a:ext cx="7927557" cy="5328592"/>
          </a:xfrm>
          <a:prstGeom prst="rect">
            <a:avLst/>
          </a:prstGeom>
          <a:noFill/>
          <a:ln w="25400">
            <a:solidFill>
              <a:srgbClr val="00214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438150" indent="-342900"/>
            <a:endParaRPr lang="en-GB" sz="1600" dirty="0">
              <a:solidFill>
                <a:srgbClr val="002147"/>
              </a:solidFill>
              <a:latin typeface="FoundrySterling-Medium"/>
            </a:endParaRPr>
          </a:p>
          <a:p>
            <a:pPr marL="95250">
              <a:buNone/>
            </a:pPr>
            <a:endParaRPr lang="en-GB" sz="2000" b="1" dirty="0">
              <a:solidFill>
                <a:srgbClr val="002147"/>
              </a:solidFill>
              <a:latin typeface="FoundrySterling-Medium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27" y="5617"/>
            <a:ext cx="2584450" cy="830997"/>
          </a:xfrm>
          <a:prstGeom prst="rect">
            <a:avLst/>
          </a:prstGeom>
        </p:spPr>
      </p:pic>
      <p:sp>
        <p:nvSpPr>
          <p:cNvPr id="11" name="Text Box 7 1"/>
          <p:cNvSpPr txBox="1">
            <a:spLocks noChangeArrowheads="1"/>
          </p:cNvSpPr>
          <p:nvPr/>
        </p:nvSpPr>
        <p:spPr bwMode="auto">
          <a:xfrm rot="-5400000">
            <a:off x="-840390" y="1178143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University of Oxford </a:t>
            </a:r>
          </a:p>
        </p:txBody>
      </p:sp>
      <p:sp>
        <p:nvSpPr>
          <p:cNvPr id="14" name="Text Box 7 2"/>
          <p:cNvSpPr txBox="1">
            <a:spLocks noChangeArrowheads="1"/>
          </p:cNvSpPr>
          <p:nvPr/>
        </p:nvSpPr>
        <p:spPr bwMode="auto">
          <a:xfrm rot="-5400000">
            <a:off x="-840390" y="5223838"/>
            <a:ext cx="2507868" cy="4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C9C9D9"/>
                </a:solidFill>
                <a:latin typeface="FoundrySterling-Medium" panose="00000500000000000000" pitchFamily="2" charset="0"/>
              </a:rPr>
              <a:t>Mathematical Institute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899786" y="6481273"/>
            <a:ext cx="2101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100" b="1" dirty="0">
                <a:solidFill>
                  <a:srgbClr val="002147"/>
                </a:solidFill>
                <a:latin typeface="FoundrySterling-Medium" panose="00000500000000000000" pitchFamily="2" charset="0"/>
              </a:rPr>
              <a:t>EPSRC Centre for Doctoral Training in Industrially Focused Mathematical Modelling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FB826A6-42AC-4DD7-8985-639637B199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3" y="5601241"/>
            <a:ext cx="6188553" cy="310985"/>
          </a:xfrm>
          <a:prstGeom prst="rect">
            <a:avLst/>
          </a:prstGeom>
        </p:spPr>
      </p:pic>
      <p:pic>
        <p:nvPicPr>
          <p:cNvPr id="17" name="Heat3D">
            <a:hlinkClick r:id="" action="ppaction://media"/>
            <a:extLst>
              <a:ext uri="{FF2B5EF4-FFF2-40B4-BE49-F238E27FC236}">
                <a16:creationId xmlns:a16="http://schemas.microsoft.com/office/drawing/2014/main" id="{91A2E5D3-5F85-431E-BB59-4CBAE684859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5023" y="1052736"/>
            <a:ext cx="3870032" cy="38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8879"/>
  <p:tag name="ORIGINALWIDTH" val="3232.096"/>
  <p:tag name="LATEXADDIN" val="\documentclass{article}&#10;\usepackage{amsmath}&#10;\pagestyle{empty}&#10;\begin{document}&#10;&#10;$$&#10;\begin{aligned}&#10; \begin{cases}&#10;\gamma \frac{\partial v}{\partial t}(\mathbf{x},t) - \text{div}(\alpha(\mathbf{x}) \nabla v (\mathbf{x},t)) &amp;= 0 \quad \quad \quad \ \ \text{in} \ &#10;\Omega \times [0,T] \\ \\&#10;-\alpha(\mathbf{x}) \nabla v(\mathbf{x},t) \cdot n(\mathbf{x}) &amp;= \beta v(\mathbf{x},t) \quad \text{on} \ \partial \Omega \times [0,T] \\ \\&#10;v(\mathbf{x},0) &amp;= v_0(\mathbf{x}) \quad \quad \text{in} \ \Omega&#10;\end{cases} &#10;\end{aligned} $$&#10;&#10;&#10;&#10;&#10;\end{document}"/>
  <p:tag name="IGUANATEXSIZE" val="20"/>
  <p:tag name="IGUANATEXCURSOR" val="250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15.41"/>
  <p:tag name="ORIGINALWIDTH" val="4164.229"/>
  <p:tag name="LATEXADDIN" val="\documentclass{article}&#10;\usepackage{amsmath, amssymb}&#10;\pagestyle{empty}&#10;\begin{document}&#10;&#10;\begin{itemize}&#10;&#10;\item We then use a \textbf{finite difference scheme} based on the following approximations of the derivative of a differentiable function $f \in C^{1}(D)$.&#10;&#10;\item Forward difference quotient (used for time points $t$): $$f^{\prime}(x) = \frac{f(x+h)-f(x)}{h} + O(h). $$&#10;&#10;\item Centered difference quotients (used for inner spatial points $\mathbf{x} = (x,y)$):&#10;$$f^{\prime}(x) = \frac{f(x+h)-f(x-h)}{2h} + O(h^2). $$&#10;$$ f^{\prime \prime}(x) = \frac{f(x+h)-2f(x)+f(x-h)}{h^2} + O(h^2) $$&#10;&#10;\item Second-order one-sided difference quotient (used for spatial boundary points $\mathbf{x} = (x,y)$):&#10;$$\frac{-3f(x) + 4f(x+h) - f(x+2h)}{2h}. $$&#10;&#10;&#10;&#10;&#10;&#10;&#10;\end{itemize}&#10;&#10;\end{document}"/>
  <p:tag name="IGUANATEXSIZE" val="20"/>
  <p:tag name="IGUANATEXCURSOR" val="575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9.846"/>
  <p:tag name="ORIGINALWIDTH" val="3630.296"/>
  <p:tag name="LATEXADDIN" val="\documentclass{article}&#10;\usepackage{amsmath, amssymb}&#10;\pagestyle{empty}&#10;\begin{document}&#10;&#10;At interior spatial points:&#10;&#10;\begin{align*}&#10;v_{m,n}^{t+1} = v_{m,n}^{t} + \frac{ \tau}{\gamma h^2} &amp;\Big[ \alpha_{m,n}^{t}(v_{m+1,n}^{t} + v_{m-1,n}^{t} -4v_{m,n}^{t} + v_{m,n-1}^{t})\Big]&#10;\\&#10;+ \frac{\tau}{4 \gamma h^2 } &amp;\Big[ (\alpha_{m+1,n}^{t} - \alpha_{m-1,n}^{t})(v_{m+1,n}^{t} - v_{m-1,n}^{t}) \Big]&#10;\\&#10; + \frac{\tau}{4 \gamma h^2 } &amp;\Big[ (\alpha_{m,n+1}^{t} - \alpha_{m,n-1}^{t})(v_{m,n+1}^{t} - v_{m,n-1}^{t})   \Big].&#10;\end{align*}&#10;&#10;&#10;&#10;&#10;\end{document}"/>
  <p:tag name="IGUANATEXSIZE" val="20"/>
  <p:tag name="IGUANATEXCURSOR" val="170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5,9205"/>
  <p:tag name="ORIGINALWIDTH" val="3199,1"/>
  <p:tag name="LATEXADDIN" val="\documentclass{article}&#10;\usepackage{amsmath, amssymb}&#10;\pagestyle{empty}&#10;\begin{document}&#10;&#10;At boundary $x = 0$ (analogous for other three boundaries):&#10;&#10;$$ v_{0,n}^{t} = \frac{v_{2,n}^{t}-4v_{1,n}^{t}}{-3-\frac{2h\beta}{\alpha_{0,n}^{t}}}. $$&#10;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8.1365"/>
  <p:tag name="ORIGINALWIDTH" val="2586.427"/>
  <p:tag name="LATEXADDIN" val="\documentclass{article}&#10;\usepackage{amsmath, amssymb}&#10;\pagestyle{empty}&#10;\begin{document}&#10;&#10;\begin{itemize}&#10;&#10;\item We first implemented our scheme in \newline approximately $150$ lines of \textbf{Python}.&#10;&#10;\item To speed things up, we also implemented \newline the scheme in \textbf{Julia}.&#10;&#10;\item We also experimented a bit with \textbf{MATLAB}.&#10;&#10;\end{itemize}&#10;&#10;\end{document}"/>
  <p:tag name="IGUANATEXSIZE" val="20"/>
  <p:tag name="IGUANATEXCURSOR" val="342"/>
  <p:tag name="TRANSPARENCY" val="True"/>
  <p:tag name="FILENAME" val=""/>
  <p:tag name="LATEXENGINEID" val="0"/>
  <p:tag name="TEMPFOLDER" val="C:\Users\Administrator\Documents\iguanate_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49,494"/>
  <p:tag name="LATEXADDIN" val="\documentclass{article}&#10;\usepackage{amsmath, amssymb}&#10;\pagestyle{empty}&#10;\begin{document}&#10;&#10;&#10;&#10;$\alpha(x,y) = 1$, $\gamma = 1$, $\beta = 1$, $v_0(x,y) = 1$&#10;&#10;&#10;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049,494"/>
  <p:tag name="LATEXADDIN" val="\documentclass{article}&#10;\usepackage{amsmath, amssymb}&#10;\pagestyle{empty}&#10;\begin{document}&#10;&#10;&#10;&#10;$\alpha(x,y) = 1$, $\gamma = 1$, $\beta = 1$, $v_0(x,y) = 1$&#10;&#10;&#10;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39,445"/>
  <p:tag name="LATEXADDIN" val="\documentclass{article}&#10;\usepackage{amsmath, amssymb}&#10;\pagestyle{empty}&#10;\begin{document}&#10;At $t = 1$&#10;&#10;&#10;\end{document}"/>
  <p:tag name="IGUANATEXSIZE" val="20"/>
  <p:tag name="IGUANATEXCURSOR" val="10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043,12"/>
  <p:tag name="LATEXADDIN" val="\documentclass{article}&#10;\usepackage{amsmath, amssymb}&#10;\pagestyle{empty}&#10;\begin{document}&#10;&#10;&#10;&#10;$\alpha(x,y) = 1$,  $\gamma = 1$, $\beta = 1$, $v_0(x,y) = (x-\frac{1}{2})^2 + (y-\frac{1}{2})^2$&#10;&#10;&#10;&#10;\end{document}"/>
  <p:tag name="IGUANATEXSIZE" val="20"/>
  <p:tag name="IGUANATEXCURSOR" val="11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043,12"/>
  <p:tag name="LATEXADDIN" val="\documentclass{article}&#10;\usepackage{amsmath, amssymb}&#10;\pagestyle{empty}&#10;\begin{document}&#10;&#10;&#10;&#10;$\alpha(x,y) = 1$,  $\gamma = 1$, $\beta = 1$, $v_0(x,y) = (x-\frac{1}{2})^2 + (y-\frac{1}{2})^2$&#10;&#10;&#10;&#10;\end{document}"/>
  <p:tag name="IGUANATEXSIZE" val="20"/>
  <p:tag name="IGUANATEXCURSOR" val="11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3226,847"/>
  <p:tag name="LATEXADDIN" val="\documentclass{article}&#10;\usepackage{amsmath}&#10;\pagestyle{empty}&#10;\begin{document}&#10;&#10;$$&#10;\begin{aligned}&#10; \begin{cases}&#10;\frac{\partial v}{\partial t}(\mathbf{x},t) - \text{div}( \nabla v (\mathbf{x},t)) &amp;= 0 \quad \quad \quad \quad \quad \text{in} \ &#10;\Omega \times [0,T], \\ \\&#10;\nabla v(\mathbf{x},t) \cdot n(\mathbf{x}) &amp;= 0 \quad \quad \quad \quad \quad \text{on} \ \partial \Omega \times [0,T], \\ \\&#10;v((x,y),0) &amp;= (x-\frac{1}{2})^2 + (y-\frac{1}{2})^2 \quad \quad \ \text{in} \ \Omega.&#10;\end{cases} &#10;\end{aligned} $$&#10;&#10;&#10;&#10;&#10;\end{document}"/>
  <p:tag name="IGUANATEXSIZE" val="20"/>
  <p:tag name="IGUANATEXCURSOR" val="2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5,6731"/>
  <p:tag name="ORIGINALWIDTH" val="701,1624"/>
  <p:tag name="LATEXADDIN" val="\documentclass{article}&#10;\usepackage{amsmath}&#10;\pagestyle{empty}&#10;\begin{document}&#10;&#10;\begin{itemize}&#10;&#10;\item $\beta &gt;0$&#10;&#10;\item $\gamma \geq 0$&#10;&#10;\item $\Omega := [0,1]^2$&#10;&#10;\end{itemize}&#10;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,9647"/>
  <p:tag name="ORIGINALWIDTH" val="4097,488"/>
  <p:tag name="LATEXADDIN" val="\documentclass{article}&#10;\usepackage{amsmath}&#10;\pagestyle{empty}&#10;\begin{document}&#10;&#10;\begin{itemize}&#10;&#10;\item For $\beta = 0$, $\gamma = 1$, $\alpha(x,y) = 1$ and $v_0(x,y) = (x-\frac{1}{2})^2 + (y-\frac{1}{2})^2$, we arrive at the following system:&#10;&#10;&#10;\end{itemize}&#10;&#10;&#10;\end{document}"/>
  <p:tag name="IGUANATEXSIZE" val="20"/>
  <p:tag name="IGUANATEXCURSOR" val="2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9,6251"/>
  <p:tag name="ORIGINALWIDTH" val="4098,988"/>
  <p:tag name="LATEXADDIN" val="\documentclass{article}&#10;\usepackage{amsmath}&#10;\pagestyle{empty}&#10;\begin{document}&#10;&#10;\begin{itemize}&#10;&#10;\item The boundaries are perfectly isolating, so the solution must converge to the average value&#10;$$ \int_{[0,1]^2} \Big(x-\frac{1}{2}\Big)^2 + \Big(y-\frac{1}{2}\Big)^2 d(x,y) = \frac{1}{6} . $$&#10;&#10;\item \textbf{Our implementation shows the expected convergence behaviour.}&#10;&#10;\end{itemize}&#10;&#10;&#10;&#10;\end{document}"/>
  <p:tag name="IGUANATEXSIZE" val="20"/>
  <p:tag name="IGUANATEXCURSOR" val="2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2931,384"/>
  <p:tag name="LATEXADDIN" val="\documentclass{article}&#10;\usepackage{amsmath, amssymb}&#10;\pagestyle{empty}&#10;\begin{document}&#10;&#10;$$&#10;\begin{aligned}&#10; \begin{cases}&#10;-\text{div}(\nabla T(\mathbf{x})) &amp;= \alpha(T(\mathbf{x})) \vert \vert \nabla u (\mathbf{x}) \vert \vert^2 \quad  \ \ \text{in} \ &#10;\Omega, \\ \\&#10;T(\mathbf{x}) &amp;= 0 \quad \quad \quad \quad \quad \quad \quad \quad \quad  \text{on} \ \Gamma_1 \cup\Gamma_2, \\ \\&#10;-\nabla T(\mathbf{x}) \cdot n(\mathbf{x}) &amp;= T(\mathbf{x}) \quad \quad  \quad \quad \quad \quad \quad \  \text{on} \ \Gamma_3.&#10;\end{cases} &#10;\end{aligned} $$&#10;&#10;&#10;\end{document}"/>
  <p:tag name="IGUANATEXSIZE" val="20"/>
  <p:tag name="IGUANATEXCURSOR" val="51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2,1"/>
  <p:tag name="ORIGINALWIDTH" val="2097,488"/>
  <p:tag name="LATEXADDIN" val="\documentclass{article}&#10;\usepackage{amsmath, amssymb}&#10;\pagestyle{empty}&#10;\begin{document}&#10;&#10;$$&#10;\begin{aligned}&#10; \begin{cases}&#10;-\text{div}( \alpha(T(\mathbf{x})) \nabla u(\mathbf{x})) &amp;= 0 \quad  \ \ \text{in} \ &#10;\Omega, \\ \\&#10;u(\mathbf{x}) &amp;= 0 \ \ \quad  \text{on} \ \Gamma_1, \\ \\&#10;u(\mathbf{x}) &amp;= 1  \ \ \quad  \text{on} \ \Gamma_2, \\ \\&#10;\nabla u(\mathbf{x}) \cdot n(\mathbf{x}) &amp;= 0 \quad \  \  \text{on} \ \Gamma_3.&#10;\end{cases} &#10;\end{aligned} $$&#10;&#10;&#10;\end{document}"/>
  <p:tag name="IGUANATEXSIZE" val="20"/>
  <p:tag name="IGUANATEXCURSOR" val="39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82,827"/>
  <p:tag name="LATEXADDIN" val="\documentclass{article}&#10;\usepackage{amsmath, amssymb}&#10;\pagestyle{empty}&#10;\begin{document}&#10;&#10;\begin{itemize}&#10;&#10;\item $\alpha(T) := 2-\text{arctan}(2T)$&#10;&#10;\end{itemize}&#10;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9,49008"/>
  <p:tag name="LATEXADDIN" val="\documentclass{article}&#10;\usepackage{amsmath, amssymb}&#10;\pagestyle{empty}&#10;\begin{document}&#10;&#10;$\Omega$&#10;&#10;\end{document}"/>
  <p:tag name="IGUANATEXSIZE" val="20"/>
  <p:tag name="IGUANATEXCURSOR" val="9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15,4856"/>
  <p:tag name="LATEXADDIN" val="\documentclass{article}&#10;\usepackage{amsmath, amssymb}&#10;\pagestyle{empty}&#10;\begin{document}&#10;$\Gamma_1$&#10;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18,4852"/>
  <p:tag name="LATEXADDIN" val="\documentclass{article}&#10;\usepackage{amsmath, amssymb}&#10;\pagestyle{empty}&#10;\begin{document}&#10;&#10;$\Gamma_2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8,174"/>
  <p:tag name="ORIGINALWIDTH" val="1104,612"/>
  <p:tag name="LATEXADDIN" val="\documentclass{article}&#10;\usepackage{amsmath}&#10;\pagestyle{empty}&#10;\begin{document}&#10;&#10;\begin{itemize}&#10;&#10;\item $\alpha \in C(\bar{\Omega})$&#10;&#10;\item $\alpha(\mathbf{x})&gt;0 \quad \forall \mathbf{x} \in \Omega$&#10;&#10;\item $T &gt; 0 $&#10;&#10;&#10;&#10;&#10;\end{itemize}&#10;&#10;\end{document}"/>
  <p:tag name="IGUANATEXSIZE" val="20"/>
  <p:tag name="IGUANATEXCURSOR" val="18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9,2351"/>
  <p:tag name="LATEXADDIN" val="\documentclass{article}&#10;\usepackage{amsmath, amssymb}&#10;\pagestyle{empty}&#10;\begin{document}&#10;&#10;$\Gamma_3$&#10;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,8879"/>
  <p:tag name="ORIGINALWIDTH" val="3076,865"/>
  <p:tag name="LATEXADDIN" val="\documentclass{article}&#10;\usepackage{amsmath, amssymb}&#10;\pagestyle{empty}&#10;\begin{document}&#10;&#10;$$&#10;\begin{aligned}&#10; \begin{cases}&#10;\frac{\partial T}{\partial t}-\text{div}(\nabla T(\mathbf{x})) &amp;= \alpha(T(\mathbf{x})) \vert \vert \nabla u (\mathbf{x}) \vert \vert^2 \quad  \ \ \text{in} \ &#10;\Omega, \\ \\&#10;T(\mathbf{x}) &amp;= 0 \quad \quad \quad \quad \quad \quad \quad \quad \quad  \text{on} \ \Gamma_1 \cup\Gamma_2, \\ \\&#10;-\nabla T(\mathbf{x}) \cdot n(\mathbf{x}) &amp;= T(\mathbf{x}) \quad \quad  \quad \quad \quad \quad \quad \  \text{on} \ \Gamma_3.&#10;\end{cases} &#10;\end{aligned} $$&#10;&#10;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7,848"/>
  <p:tag name="ORIGINALWIDTH" val="2299,962"/>
  <p:tag name="LATEXADDIN" val="\documentclass{article}&#10;\usepackage{amsmath, amssymb}&#10;\pagestyle{empty}&#10;\begin{document}&#10;&#10;$$&#10;\begin{aligned}&#10; \begin{cases}&#10;\frac{\partial u}{\partial t}-\text{div}( \alpha(T(\mathbf{x})) \nabla u(\mathbf{x})) &amp;= 0 \quad  \ \ \text{in} \ &#10;\Omega, \\ \\&#10;u(\mathbf{x}) &amp;= 0 \ \ \quad  \text{on} \ \Gamma_1, \\ \\&#10;u(\mathbf{x}) &amp;= 1  \ \ \quad  \text{on} \ \Gamma_2, \\ \\&#10;\nabla u(\mathbf{x}) \cdot n(\mathbf{x}) &amp;= 0 \quad \  \  \text{on} \ \Gamma_3.&#10;\end{cases} &#10;\end{aligned} $$&#10;&#10;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0,9487"/>
  <p:tag name="ORIGINALWIDTH" val="4099,737"/>
  <p:tag name="LATEXADDIN" val="\documentclass{article}&#10;\usepackage{amsmath, amssymb}&#10;\pagestyle{empty}&#10;\begin{document}&#10;&#10;\begin{itemize}&#10;&#10;\item We modify the problem by adding time derivatives, then solve the resulting problem with a finite difference scheme (in \textbf{Julia}) and consider the limit as the solution of the original problem.&#10;&#10;\end{itemize}&#10;&#10;\end{document}"/>
  <p:tag name="IGUANATEXSIZE" val="20"/>
  <p:tag name="IGUANATEXCURSOR" val="2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91,9385"/>
  <p:tag name="LATEXADDIN" val="\documentclass{article}&#10;\usepackage{amsmath, amssymb}&#10;\pagestyle{empty}&#10;\begin{document}&#10;&#10;$t-1 \to t$&#10;&#10;\end{document}"/>
  <p:tag name="IGUANATEXSIZE" val="20"/>
  <p:tag name="IGUANATEXCURSOR" val="10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506,9366"/>
  <p:tag name="LATEXADDIN" val="\documentclass{article}&#10;\usepackage{amsmath, amssymb}&#10;\pagestyle{empty}&#10;\begin{document}&#10;&#10; At $t = 10$&#10;&#10;&#10;&#10;\end{document}"/>
  <p:tag name="IGUANATEXSIZE" val="20"/>
  <p:tag name="IGUANATEXCURSOR" val="9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22,047"/>
  <p:tag name="LATEXADDIN" val="\documentclass{article}&#10;\usepackage{amsmath, amssymb}&#10;\pagestyle{empty}&#10;\begin{document}&#10;&#10;&#10; Thank you for your attention!&#10;&#10;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2175"/>
  <p:tag name="ORIGINALWIDTH" val="4097,488"/>
  <p:tag name="LATEXADDIN" val="\documentclass{article}&#10;\usepackage{amsmath, amssymb}&#10;\pagestyle{empty}&#10;\begin{document}&#10;&#10;\begin{itemize}&#10;&#10;\item To discretize the problem, we use a uniform grid in space $\mathbf{x}$ with stepsize $h&gt;0$ and in time $t$ with stepsize $\tau &gt;0$. &#10;&#10;&#10;&#10;&#10;&#10;&#10;&#10;\end{itemize}&#10;&#10;\end{document}"/>
  <p:tag name="IGUANATEXSIZE" val="20"/>
  <p:tag name="IGUANATEXCURSOR" val="24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,74016"/>
  <p:tag name="ORIGINALWIDTH" val="38,99512"/>
  <p:tag name="LATEXADDIN" val="\documentclass{article}&#10;\usepackage{amsmath, amssymb}&#10;\pagestyle{empty}&#10;\begin{document}&#10;$t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, amssymb}&#10;\pagestyle{empty}&#10;\begin{document}&#10;&#10;$x$&#10;&#10;\end{document}"/>
  <p:tag name="IGUANATEXSIZE" val="20"/>
  <p:tag name="IGUANATEXCURSOR" val="9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, amssymb}&#10;\pagestyle{empty}&#10;\begin{document}&#10;$y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, amssymb}&#10;\pagestyle{empty}&#10;\begin{document}&#10;$\tau$&#10;&#10;\end{document}"/>
  <p:tag name="IGUANATEXSIZE" val="20"/>
  <p:tag name="IGUANATEXCURSOR" val="9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1,49228"/>
  <p:tag name="LATEXADDIN" val="\documentclass{article}&#10;\usepackage{amsmath, amssymb}&#10;\pagestyle{empty}&#10;\begin{document}&#10;$h$&#10;&#10;\end{document}"/>
  <p:tag name="IGUANATEXSIZE" val="20"/>
  <p:tag name="IGUANATEXCURSOR" val="9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Bildschirmpräsentation (4:3)</PresentationFormat>
  <Paragraphs>76</Paragraphs>
  <Slides>16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Eras Light ITC</vt:lpstr>
      <vt:lpstr>FoundrySterling-Medium</vt:lpstr>
      <vt:lpstr>Default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miller</dc:creator>
  <cp:lastModifiedBy>Markus Dablander</cp:lastModifiedBy>
  <cp:revision>484</cp:revision>
  <cp:lastPrinted>2014-10-12T14:36:54Z</cp:lastPrinted>
  <dcterms:created xsi:type="dcterms:W3CDTF">2008-03-25T14:36:45Z</dcterms:created>
  <dcterms:modified xsi:type="dcterms:W3CDTF">2020-03-11T19:32:43Z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